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A06FF73-371B-43F1-9268-90728BA7F15E}">
  <a:tblStyle styleId="{EA06FF73-371B-43F1-9268-90728BA7F15E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youtube.com/watch?v=3Y8dUut3BFU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www.youtube.com/watch?v=A8y8BoQ_k4Q" TargetMode="Externa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Pony Club Achievement badge:</a:t>
            </a:r>
            <a:br>
              <a:rPr lang="en-US">
                <a:latin typeface="Arial"/>
                <a:ea typeface="Arial"/>
                <a:cs typeface="Arial"/>
                <a:sym typeface="Arial"/>
              </a:rPr>
            </a:br>
            <a:r>
              <a:rPr lang="en-US">
                <a:latin typeface="Arial"/>
                <a:ea typeface="Arial"/>
                <a:cs typeface="Arial"/>
                <a:sym typeface="Arial"/>
              </a:rPr>
              <a:t>Shoeing</a:t>
            </a:r>
            <a:endParaRPr/>
          </a:p>
        </p:txBody>
      </p:sp>
      <p:pic>
        <p:nvPicPr>
          <p:cNvPr id="89" name="Google Shape;89;p1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49776" y="2173055"/>
            <a:ext cx="3892448" cy="32881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95" name="Google Shape;95;p1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11647" y="75191"/>
            <a:ext cx="4974671" cy="6925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5400"/>
              <a:t>When do horses need new shoes?</a:t>
            </a:r>
            <a:br>
              <a:rPr lang="en-US" sz="5400"/>
            </a:br>
            <a:r>
              <a:rPr lang="en-US" sz="5400"/>
              <a:t> </a:t>
            </a:r>
            <a:r>
              <a:rPr lang="en-US" sz="1800"/>
              <a:t>(Click on the link below and it will take you to a ‘You tube video’)</a:t>
            </a:r>
            <a:endParaRPr sz="5400"/>
          </a:p>
        </p:txBody>
      </p:sp>
      <p:sp>
        <p:nvSpPr>
          <p:cNvPr id="101" name="Google Shape;101;p1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u="sng">
                <a:solidFill>
                  <a:schemeClr val="hlink"/>
                </a:solidFill>
                <a:hlinkClick r:id="rId3"/>
              </a:rPr>
              <a:t>https://www.youtube.com/watch?v=3Y8dUut3BFU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02" name="Google Shape;102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30700" y="4194968"/>
            <a:ext cx="4508500" cy="25360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Things to look for in a newly shod foot</a:t>
            </a:r>
            <a:endParaRPr/>
          </a:p>
        </p:txBody>
      </p:sp>
      <p:sp>
        <p:nvSpPr>
          <p:cNvPr id="108" name="Google Shape;108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In a newly shod foot you would expect to see -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1 No over rasping of toe, 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2 Type of shoe suitable for size and work of pony,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3 Frog in contact with soft ground, 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4 No daylight between shoe and foot,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4 Nails in symmetrical curve, 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5 Shoe fitting the hoof, (not hoof cut to fit shoe).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6 Open heels, 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7 Correct length.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8 Clenches turned over and rasped smooth,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9 Sound when trotted up.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11 A smooth filed wall surface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rPr lang="en-US" sz="1750"/>
              <a:t>12 Fresh nail holes</a:t>
            </a:r>
            <a:endParaRPr/>
          </a:p>
          <a:p>
            <a:pPr indent="-117475" lvl="0" marL="22860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0"/>
              <a:buNone/>
            </a:pPr>
            <a:r>
              <a:t/>
            </a:r>
            <a:endParaRPr sz="175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Which leg is which?</a:t>
            </a:r>
            <a:br>
              <a:rPr lang="en-US"/>
            </a:br>
            <a:endParaRPr/>
          </a:p>
        </p:txBody>
      </p:sp>
      <p:graphicFrame>
        <p:nvGraphicFramePr>
          <p:cNvPr id="114" name="Google Shape;114;p17"/>
          <p:cNvGraphicFramePr/>
          <p:nvPr/>
        </p:nvGraphicFramePr>
        <p:xfrm>
          <a:off x="838200" y="182562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{EA06FF73-371B-43F1-9268-90728BA7F15E}</a:tableStyleId>
              </a:tblPr>
              <a:tblGrid>
                <a:gridCol w="3786200"/>
                <a:gridCol w="67294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cap="none" strike="noStrike"/>
                        <a:t>Everyday name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Correct term (used by farriers and vets)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Left front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Nearside fore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Left back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Nearside hind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Right front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Offside fore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Right back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Offside hind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/>
          <p:nvPr>
            <p:ph type="title"/>
          </p:nvPr>
        </p:nvSpPr>
        <p:spPr>
          <a:xfrm>
            <a:off x="913701" y="118724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90"/>
              <a:buFont typeface="Calibri"/>
              <a:buNone/>
            </a:pPr>
            <a:r>
              <a:rPr lang="en-US" sz="2790"/>
              <a:t>Occasionally a nail can prick the sensitive laminae. Most of the time the farrier will realize that this has happened straight away.  This is known as </a:t>
            </a:r>
            <a:r>
              <a:rPr b="1" lang="en-US" sz="2790"/>
              <a:t>nail prick</a:t>
            </a:r>
            <a:r>
              <a:rPr lang="en-US" sz="2790"/>
              <a:t>.</a:t>
            </a:r>
            <a:br>
              <a:rPr lang="en-US" sz="2790"/>
            </a:br>
            <a:r>
              <a:rPr lang="en-US" sz="2790"/>
              <a:t>If the nail has been placed too close to the sensitive laminae, but hasn't actually contacted the laminae this is known as </a:t>
            </a:r>
            <a:r>
              <a:rPr b="1" lang="en-US" sz="2790"/>
              <a:t>nail bind</a:t>
            </a:r>
            <a:r>
              <a:rPr lang="en-US" sz="2790"/>
              <a:t>.</a:t>
            </a:r>
            <a:br>
              <a:rPr lang="en-US" sz="3959"/>
            </a:br>
            <a:endParaRPr sz="3959"/>
          </a:p>
        </p:txBody>
      </p:sp>
      <p:pic>
        <p:nvPicPr>
          <p:cNvPr id="120" name="Google Shape;120;p1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49718" y="2650920"/>
            <a:ext cx="9128131" cy="3765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126" name="Google Shape;126;p1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8875" y="0"/>
            <a:ext cx="6113400" cy="65499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9"/>
          <p:cNvSpPr txBox="1"/>
          <p:nvPr/>
        </p:nvSpPr>
        <p:spPr>
          <a:xfrm>
            <a:off x="4838577" y="1778814"/>
            <a:ext cx="1096161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(hoof cutters)</a:t>
            </a:r>
            <a:endParaRPr/>
          </a:p>
        </p:txBody>
      </p:sp>
      <p:sp>
        <p:nvSpPr>
          <p:cNvPr id="128" name="Google Shape;128;p19"/>
          <p:cNvSpPr txBox="1"/>
          <p:nvPr/>
        </p:nvSpPr>
        <p:spPr>
          <a:xfrm>
            <a:off x="2533475" y="3528878"/>
            <a:ext cx="116607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(Buffer)</a:t>
            </a:r>
            <a:endParaRPr/>
          </a:p>
        </p:txBody>
      </p:sp>
      <p:sp>
        <p:nvSpPr>
          <p:cNvPr id="129" name="Google Shape;129;p19"/>
          <p:cNvSpPr txBox="1"/>
          <p:nvPr/>
        </p:nvSpPr>
        <p:spPr>
          <a:xfrm>
            <a:off x="2367374" y="1926212"/>
            <a:ext cx="1166070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(drawing knife)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br>
              <a:rPr lang="en-US" sz="3959"/>
            </a:br>
            <a:br>
              <a:rPr lang="en-US" sz="3959"/>
            </a:br>
            <a:br>
              <a:rPr lang="en-US" sz="3959"/>
            </a:br>
            <a:r>
              <a:rPr lang="en-US" sz="3959"/>
              <a:t>Now watch this video of a pony being shod</a:t>
            </a:r>
            <a:br>
              <a:rPr lang="en-US" sz="3959"/>
            </a:br>
            <a:r>
              <a:rPr lang="en-US" sz="3959"/>
              <a:t>Use the pictures of tools on page 6 (maybe you could print it out?) to help you name each tool as the farrier uses it</a:t>
            </a:r>
            <a:endParaRPr/>
          </a:p>
        </p:txBody>
      </p:sp>
      <p:sp>
        <p:nvSpPr>
          <p:cNvPr id="135" name="Google Shape;135;p20"/>
          <p:cNvSpPr txBox="1"/>
          <p:nvPr>
            <p:ph idx="1" type="body"/>
          </p:nvPr>
        </p:nvSpPr>
        <p:spPr>
          <a:xfrm>
            <a:off x="1676400" y="31337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u="sng">
                <a:solidFill>
                  <a:schemeClr val="hlink"/>
                </a:solidFill>
                <a:hlinkClick r:id="rId3"/>
              </a:rPr>
              <a:t>https://www.youtube.com/watch?v=A8y8BoQ_k4Q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36" name="Google Shape;136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09757" y="3714749"/>
            <a:ext cx="4998967" cy="2914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