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
  </p:notesMasterIdLst>
  <p:sldIdLst>
    <p:sldId id="256" r:id="rId2"/>
    <p:sldId id="257" r:id="rId3"/>
    <p:sldId id="258" r:id="rId4"/>
    <p:sldId id="259" r:id="rId5"/>
  </p:sldIdLst>
  <p:sldSz cx="7559675" cy="106918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8">
          <p15:clr>
            <a:srgbClr val="747775"/>
          </p15:clr>
        </p15:guide>
        <p15:guide id="2" pos="238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B6D2133-390A-4361-8043-089EA23C354E}">
  <a:tblStyle styleId="{EB6D2133-390A-4361-8043-089EA23C354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0" d="100"/>
          <a:sy n="30" d="100"/>
        </p:scale>
        <p:origin x="1992" y="38"/>
      </p:cViewPr>
      <p:guideLst>
        <p:guide orient="horz" pos="336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3e679adb7b_0_4: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3e679adb7b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notes"/>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3e679adb7b_0_27:notes"/>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3e679adb7b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3e679adb7b_0_45:notes"/>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3e679adb7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1547778"/>
            <a:ext cx="7044600" cy="426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7705" y="5891409"/>
            <a:ext cx="7044600" cy="1647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2299346"/>
            <a:ext cx="7044600" cy="4081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7705" y="6552657"/>
            <a:ext cx="7044600" cy="27039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4471058"/>
            <a:ext cx="7044600" cy="17499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7705" y="2395696"/>
            <a:ext cx="7044600" cy="7101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7705" y="2395696"/>
            <a:ext cx="3306900" cy="7101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3995291" y="2395696"/>
            <a:ext cx="3306900" cy="7101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1154948"/>
            <a:ext cx="2321700" cy="1570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7705" y="2888617"/>
            <a:ext cx="2321700" cy="66090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935745"/>
            <a:ext cx="5264700" cy="8503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2563450"/>
            <a:ext cx="3344400" cy="3081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19508" y="5826865"/>
            <a:ext cx="3344400" cy="25674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83839" y="1505164"/>
            <a:ext cx="3172200" cy="76812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8794266"/>
            <a:ext cx="4959600" cy="12579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mailto:lancaster@pcuk.co.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lancaster@pcuk.org" TargetMode="External"/><Relationship Id="rId5" Type="http://schemas.openxmlformats.org/officeDocument/2006/relationships/hyperlink" Target="https://ldpc.entrymaster.online/index.php?id=85&amp;order=UzdBTEYyT050bVZ3bk5jaWo4ZEFwQT09&amp;details=1" TargetMode="Externa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lancaster@pc.org"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lancaster@pcuk.org"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19512"/>
            <a:ext cx="7560000" cy="10731025"/>
          </a:xfrm>
          <a:prstGeom prst="rect">
            <a:avLst/>
          </a:prstGeom>
          <a:noFill/>
          <a:ln>
            <a:noFill/>
          </a:ln>
        </p:spPr>
      </p:pic>
      <p:pic>
        <p:nvPicPr>
          <p:cNvPr id="55" name="Google Shape;55;p13"/>
          <p:cNvPicPr preferRelativeResize="0"/>
          <p:nvPr/>
        </p:nvPicPr>
        <p:blipFill>
          <a:blip r:embed="rId4">
            <a:alphaModFix/>
          </a:blip>
          <a:stretch>
            <a:fillRect/>
          </a:stretch>
        </p:blipFill>
        <p:spPr>
          <a:xfrm>
            <a:off x="2921723" y="266800"/>
            <a:ext cx="1716554" cy="621900"/>
          </a:xfrm>
          <a:prstGeom prst="rect">
            <a:avLst/>
          </a:prstGeom>
          <a:noFill/>
          <a:ln>
            <a:noFill/>
          </a:ln>
        </p:spPr>
      </p:pic>
      <p:sp>
        <p:nvSpPr>
          <p:cNvPr id="56" name="Google Shape;56;p13"/>
          <p:cNvSpPr txBox="1"/>
          <p:nvPr/>
        </p:nvSpPr>
        <p:spPr>
          <a:xfrm>
            <a:off x="425400" y="1054575"/>
            <a:ext cx="6709200" cy="400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002169"/>
                </a:solidFill>
              </a:rPr>
              <a:t>AREA 4 SHOW JUMPING COMPETITION</a:t>
            </a:r>
            <a:endParaRPr sz="1800" b="1">
              <a:solidFill>
                <a:srgbClr val="002169"/>
              </a:solidFill>
            </a:endParaRPr>
          </a:p>
        </p:txBody>
      </p:sp>
      <p:sp>
        <p:nvSpPr>
          <p:cNvPr id="57" name="Google Shape;57;p13"/>
          <p:cNvSpPr txBox="1"/>
          <p:nvPr/>
        </p:nvSpPr>
        <p:spPr>
          <a:xfrm>
            <a:off x="297000" y="1454625"/>
            <a:ext cx="6966000" cy="621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002169"/>
                </a:solidFill>
              </a:rPr>
              <a:t>JCB National Championships Qualifier, Regional Grassroots Championships Qualifier &amp; Friendly Competition</a:t>
            </a:r>
            <a:endParaRPr sz="1800" b="1">
              <a:solidFill>
                <a:srgbClr val="002169"/>
              </a:solidFill>
            </a:endParaRPr>
          </a:p>
        </p:txBody>
      </p:sp>
      <p:sp>
        <p:nvSpPr>
          <p:cNvPr id="58" name="Google Shape;58;p13"/>
          <p:cNvSpPr txBox="1"/>
          <p:nvPr/>
        </p:nvSpPr>
        <p:spPr>
          <a:xfrm>
            <a:off x="425400" y="2076525"/>
            <a:ext cx="6709200" cy="621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002169"/>
                </a:solidFill>
              </a:rPr>
              <a:t>Organised By</a:t>
            </a:r>
            <a:endParaRPr sz="1800" b="1">
              <a:solidFill>
                <a:srgbClr val="002169"/>
              </a:solidFill>
            </a:endParaRPr>
          </a:p>
          <a:p>
            <a:pPr marL="0" lvl="0" indent="0" algn="ctr" rtl="0">
              <a:spcBef>
                <a:spcPts val="0"/>
              </a:spcBef>
              <a:spcAft>
                <a:spcPts val="0"/>
              </a:spcAft>
              <a:buNone/>
            </a:pPr>
            <a:r>
              <a:rPr lang="en" sz="1800" b="1">
                <a:solidFill>
                  <a:srgbClr val="002169"/>
                </a:solidFill>
              </a:rPr>
              <a:t>LANCASTER &amp; DISTRICT BRANCH OF THE PONY CLUB</a:t>
            </a:r>
            <a:endParaRPr sz="1800" b="1">
              <a:solidFill>
                <a:schemeClr val="dk1"/>
              </a:solidFill>
            </a:endParaRPr>
          </a:p>
        </p:txBody>
      </p:sp>
      <p:graphicFrame>
        <p:nvGraphicFramePr>
          <p:cNvPr id="59" name="Google Shape;59;p13"/>
          <p:cNvGraphicFramePr/>
          <p:nvPr/>
        </p:nvGraphicFramePr>
        <p:xfrm>
          <a:off x="184950" y="2764525"/>
          <a:ext cx="7190100" cy="3063180"/>
        </p:xfrm>
        <a:graphic>
          <a:graphicData uri="http://schemas.openxmlformats.org/drawingml/2006/table">
            <a:tbl>
              <a:tblPr>
                <a:noFill/>
                <a:tableStyleId>{EB6D2133-390A-4361-8043-089EA23C354E}</a:tableStyleId>
              </a:tblPr>
              <a:tblGrid>
                <a:gridCol w="1926650">
                  <a:extLst>
                    <a:ext uri="{9D8B030D-6E8A-4147-A177-3AD203B41FA5}">
                      <a16:colId xmlns:a16="http://schemas.microsoft.com/office/drawing/2014/main" val="20000"/>
                    </a:ext>
                  </a:extLst>
                </a:gridCol>
                <a:gridCol w="526345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sz="1300" b="1"/>
                        <a:t>Address:</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t>Myerscough College, St Michaels Rd, Billsborrow PR30RY</a:t>
                      </a:r>
                      <a:endParaRPr sz="1500">
                        <a:solidFill>
                          <a:schemeClr val="dk1"/>
                        </a:solidFill>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sz="1300" b="1"/>
                        <a:t>Date of Event:</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t>Sunday 23rd June 2024</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sz="1300" b="1"/>
                        <a:t>Entries Close:</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t>Sunday 9th June 2024</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sz="1300" b="1"/>
                        <a:t>Times Published:</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The evening of Thursday 20th June 2024</a:t>
                      </a:r>
                      <a:endParaRPr sz="1300">
                        <a:solidFill>
                          <a:schemeClr val="dk1"/>
                        </a:solidFill>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sz="1300" b="1"/>
                        <a:t>Class Running Order:</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t>Published the week after entries close.</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 sz="1300" b="1"/>
                        <a:t>Entry Conditions</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Each branch to provide two volunteers to help with the running of the day</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5"/>
                  </a:ext>
                </a:extLst>
              </a:tr>
              <a:tr h="381000">
                <a:tc>
                  <a:txBody>
                    <a:bodyPr/>
                    <a:lstStyle/>
                    <a:p>
                      <a:pPr marL="0" lvl="0" indent="0" algn="l" rtl="0">
                        <a:spcBef>
                          <a:spcPts val="0"/>
                        </a:spcBef>
                        <a:spcAft>
                          <a:spcPts val="0"/>
                        </a:spcAft>
                        <a:buNone/>
                      </a:pPr>
                      <a:r>
                        <a:rPr lang="en" sz="1300" b="1"/>
                        <a:t>Entrymaster Link</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u="sng">
                          <a:solidFill>
                            <a:schemeClr val="hlink"/>
                          </a:solidFill>
                          <a:hlinkClick r:id="rId5"/>
                        </a:rPr>
                        <a:t>https://ldpc.entrymaster.online/index.php?id=85&amp;order=UzdBTEYyT050bVZ3bk5jaWo4ZEFwQT09&amp;details=1</a:t>
                      </a:r>
                      <a:endParaRPr sz="1300">
                        <a:solidFill>
                          <a:schemeClr val="dk1"/>
                        </a:solidFill>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60" name="Google Shape;60;p13"/>
          <p:cNvSpPr txBox="1"/>
          <p:nvPr/>
        </p:nvSpPr>
        <p:spPr>
          <a:xfrm>
            <a:off x="0" y="5891975"/>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EVENT CONTACTS</a:t>
            </a:r>
            <a:endParaRPr sz="1600">
              <a:solidFill>
                <a:schemeClr val="lt1"/>
              </a:solidFill>
            </a:endParaRPr>
          </a:p>
        </p:txBody>
      </p:sp>
      <p:graphicFrame>
        <p:nvGraphicFramePr>
          <p:cNvPr id="61" name="Google Shape;61;p13"/>
          <p:cNvGraphicFramePr/>
          <p:nvPr/>
        </p:nvGraphicFramePr>
        <p:xfrm>
          <a:off x="184950" y="6248175"/>
          <a:ext cx="7190100" cy="1158210"/>
        </p:xfrm>
        <a:graphic>
          <a:graphicData uri="http://schemas.openxmlformats.org/drawingml/2006/table">
            <a:tbl>
              <a:tblPr>
                <a:noFill/>
                <a:tableStyleId>{EB6D2133-390A-4361-8043-089EA23C354E}</a:tableStyleId>
              </a:tblPr>
              <a:tblGrid>
                <a:gridCol w="1926650">
                  <a:extLst>
                    <a:ext uri="{9D8B030D-6E8A-4147-A177-3AD203B41FA5}">
                      <a16:colId xmlns:a16="http://schemas.microsoft.com/office/drawing/2014/main" val="20000"/>
                    </a:ext>
                  </a:extLst>
                </a:gridCol>
                <a:gridCol w="526345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sz="1300" b="1"/>
                        <a:t>Event Contact:</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t>Emma Walsh (DC) </a:t>
                      </a:r>
                      <a:r>
                        <a:rPr lang="en" sz="1300" u="sng">
                          <a:solidFill>
                            <a:schemeClr val="hlink"/>
                          </a:solidFill>
                          <a:hlinkClick r:id="rId6"/>
                        </a:rPr>
                        <a:t>lancaster@pcuk.org</a:t>
                      </a:r>
                      <a:r>
                        <a:rPr lang="en" sz="1300"/>
                        <a:t> </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0"/>
                  </a:ext>
                </a:extLst>
              </a:tr>
              <a:tr h="777200">
                <a:tc>
                  <a:txBody>
                    <a:bodyPr/>
                    <a:lstStyle/>
                    <a:p>
                      <a:pPr marL="0" lvl="0" indent="0" algn="l" rtl="0">
                        <a:spcBef>
                          <a:spcPts val="0"/>
                        </a:spcBef>
                        <a:spcAft>
                          <a:spcPts val="0"/>
                        </a:spcAft>
                        <a:buNone/>
                      </a:pPr>
                      <a:r>
                        <a:rPr lang="en" sz="1300" b="1"/>
                        <a:t>Entries:</a:t>
                      </a:r>
                      <a:endParaRPr sz="1300" b="1"/>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Entrymaster</a:t>
                      </a:r>
                      <a:r>
                        <a:rPr lang="en" sz="1300"/>
                        <a:t>. All entry queries to </a:t>
                      </a:r>
                      <a:r>
                        <a:rPr lang="en" sz="1300" u="sng">
                          <a:solidFill>
                            <a:schemeClr val="accent5"/>
                          </a:solidFill>
                          <a:hlinkClick r:id="rId6">
                            <a:extLst>
                              <a:ext uri="{A12FA001-AC4F-418D-AE19-62706E023703}">
                                <ahyp:hlinkClr xmlns:ahyp="http://schemas.microsoft.com/office/drawing/2018/hyperlinkcolor" val="tx"/>
                              </a:ext>
                            </a:extLst>
                          </a:hlinkClick>
                        </a:rPr>
                        <a:t>lancaster@pcuk.org</a:t>
                      </a:r>
                      <a:r>
                        <a:rPr lang="en" sz="1300"/>
                        <a:t> </a:t>
                      </a:r>
                      <a:endParaRPr sz="1300"/>
                    </a:p>
                    <a:p>
                      <a:pPr marL="0" lvl="0" indent="0" algn="l" rtl="0">
                        <a:spcBef>
                          <a:spcPts val="0"/>
                        </a:spcBef>
                        <a:spcAft>
                          <a:spcPts val="0"/>
                        </a:spcAft>
                        <a:buNone/>
                      </a:pPr>
                      <a:r>
                        <a:rPr lang="en" sz="1300"/>
                        <a:t>Branch DC’s to confirm teams to</a:t>
                      </a:r>
                      <a:endParaRPr sz="1300"/>
                    </a:p>
                    <a:p>
                      <a:pPr marL="0" lvl="0" indent="0" algn="l" rtl="0">
                        <a:spcBef>
                          <a:spcPts val="0"/>
                        </a:spcBef>
                        <a:spcAft>
                          <a:spcPts val="0"/>
                        </a:spcAft>
                        <a:buNone/>
                      </a:pPr>
                      <a:r>
                        <a:rPr lang="en" sz="1300" u="sng">
                          <a:solidFill>
                            <a:schemeClr val="hlink"/>
                          </a:solidFill>
                          <a:hlinkClick r:id="rId7"/>
                        </a:rPr>
                        <a:t>lancaster@pcuk.co.uk</a:t>
                      </a:r>
                      <a:r>
                        <a:rPr lang="en" sz="1300"/>
                        <a:t> directly after entry.</a:t>
                      </a:r>
                      <a:endParaRPr sz="130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62" name="Google Shape;62;p13"/>
          <p:cNvSpPr txBox="1"/>
          <p:nvPr/>
        </p:nvSpPr>
        <p:spPr>
          <a:xfrm>
            <a:off x="0" y="7470675"/>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ROSETTES &amp; PRIZES</a:t>
            </a:r>
            <a:endParaRPr sz="1600">
              <a:solidFill>
                <a:schemeClr val="lt1"/>
              </a:solidFill>
            </a:endParaRPr>
          </a:p>
        </p:txBody>
      </p:sp>
      <p:graphicFrame>
        <p:nvGraphicFramePr>
          <p:cNvPr id="63" name="Google Shape;63;p13"/>
          <p:cNvGraphicFramePr/>
          <p:nvPr/>
        </p:nvGraphicFramePr>
        <p:xfrm>
          <a:off x="184950" y="7826875"/>
          <a:ext cx="7190100" cy="1742975"/>
        </p:xfrm>
        <a:graphic>
          <a:graphicData uri="http://schemas.openxmlformats.org/drawingml/2006/table">
            <a:tbl>
              <a:tblPr>
                <a:noFill/>
                <a:tableStyleId>{EB6D2133-390A-4361-8043-089EA23C354E}</a:tableStyleId>
              </a:tblPr>
              <a:tblGrid>
                <a:gridCol w="1440875">
                  <a:extLst>
                    <a:ext uri="{9D8B030D-6E8A-4147-A177-3AD203B41FA5}">
                      <a16:colId xmlns:a16="http://schemas.microsoft.com/office/drawing/2014/main" val="20000"/>
                    </a:ext>
                  </a:extLst>
                </a:gridCol>
                <a:gridCol w="574922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 sz="1300" b="1"/>
                        <a:t>Rosettes:</a:t>
                      </a:r>
                      <a:endParaRPr sz="1300" b="1"/>
                    </a:p>
                  </a:txBody>
                  <a:tcPr marL="91425" marR="91425" marT="91425" marB="91425">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1st-6th for individuals &amp; teams. Tack &amp; Turnout placed 1st-3rd for all team classes (except 55cm).</a:t>
                      </a:r>
                      <a:endParaRPr sz="1300">
                        <a:solidFill>
                          <a:schemeClr val="dk1"/>
                        </a:solidFill>
                      </a:endParaRPr>
                    </a:p>
                  </a:txBody>
                  <a:tcPr marL="91425" marR="91425" marT="91425" marB="91425">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tcPr>
                </a:tc>
                <a:extLst>
                  <a:ext uri="{0D108BD9-81ED-4DB2-BD59-A6C34878D82A}">
                    <a16:rowId xmlns:a16="http://schemas.microsoft.com/office/drawing/2014/main" val="10000"/>
                  </a:ext>
                </a:extLst>
              </a:tr>
              <a:tr h="386675">
                <a:tc>
                  <a:txBody>
                    <a:bodyPr/>
                    <a:lstStyle/>
                    <a:p>
                      <a:pPr marL="0" lvl="0" indent="0" algn="l" rtl="0">
                        <a:spcBef>
                          <a:spcPts val="0"/>
                        </a:spcBef>
                        <a:spcAft>
                          <a:spcPts val="0"/>
                        </a:spcAft>
                        <a:buNone/>
                      </a:pPr>
                      <a:r>
                        <a:rPr lang="en" sz="1300" b="1"/>
                        <a:t>Prizes:</a:t>
                      </a:r>
                      <a:endParaRPr sz="1300" b="1"/>
                    </a:p>
                  </a:txBody>
                  <a:tcPr marL="91425" marR="91425" marT="91425" marB="91425">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1st-3rd for individuals &amp; teams. Tack &amp; Turnout to 1st placed teams</a:t>
                      </a:r>
                      <a:r>
                        <a:rPr lang="en" sz="1300">
                          <a:solidFill>
                            <a:schemeClr val="accent1"/>
                          </a:solidFill>
                        </a:rPr>
                        <a:t>.</a:t>
                      </a:r>
                      <a:endParaRPr sz="1300">
                        <a:solidFill>
                          <a:schemeClr val="accent1"/>
                        </a:solidFill>
                      </a:endParaRPr>
                    </a:p>
                  </a:txBody>
                  <a:tcPr marL="91425" marR="91425" marT="91425" marB="91425">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tcPr>
                </a:tc>
                <a:extLst>
                  <a:ext uri="{0D108BD9-81ED-4DB2-BD59-A6C34878D82A}">
                    <a16:rowId xmlns:a16="http://schemas.microsoft.com/office/drawing/2014/main" val="10001"/>
                  </a:ext>
                </a:extLst>
              </a:tr>
              <a:tr h="386675">
                <a:tc gridSpan="2">
                  <a:txBody>
                    <a:bodyPr/>
                    <a:lstStyle/>
                    <a:p>
                      <a:pPr marL="0" lvl="0" indent="0" algn="l" rtl="0">
                        <a:spcBef>
                          <a:spcPts val="0"/>
                        </a:spcBef>
                        <a:spcAft>
                          <a:spcPts val="0"/>
                        </a:spcAft>
                        <a:buNone/>
                      </a:pPr>
                      <a:r>
                        <a:rPr lang="en" sz="1300">
                          <a:solidFill>
                            <a:schemeClr val="dk1"/>
                          </a:solidFill>
                        </a:rPr>
                        <a:t>There will be an unmounted presentation approximately 30 minutes</a:t>
                      </a:r>
                      <a:r>
                        <a:rPr lang="en" sz="1300"/>
                        <a:t> after each class. It is expected that all riders will remain for the presentation of their class. Riders involved in the prize giving must be in full competition wear. </a:t>
                      </a:r>
                      <a:endParaRPr sz="1300"/>
                    </a:p>
                  </a:txBody>
                  <a:tcPr marL="91425" marR="91425" marT="91425" marB="91425">
                    <a:lnL w="9525" cap="flat" cmpd="sng">
                      <a:solidFill>
                        <a:schemeClr val="dk1">
                          <a:alpha val="0"/>
                        </a:schemeClr>
                      </a:solidFill>
                      <a:prstDash val="solid"/>
                      <a:round/>
                      <a:headEnd type="none" w="sm" len="sm"/>
                      <a:tailEnd type="none" w="sm" len="sm"/>
                    </a:lnL>
                    <a:lnR w="9525" cap="flat" cmpd="sng">
                      <a:solidFill>
                        <a:schemeClr val="dk1">
                          <a:alpha val="0"/>
                        </a:schemeClr>
                      </a:solidFill>
                      <a:prstDash val="solid"/>
                      <a:round/>
                      <a:headEnd type="none" w="sm" len="sm"/>
                      <a:tailEnd type="none" w="sm" len="sm"/>
                    </a:lnR>
                    <a:lnT w="9525" cap="flat" cmpd="sng">
                      <a:solidFill>
                        <a:schemeClr val="dk1">
                          <a:alpha val="0"/>
                        </a:schemeClr>
                      </a:solidFill>
                      <a:prstDash val="solid"/>
                      <a:round/>
                      <a:headEnd type="none" w="sm" len="sm"/>
                      <a:tailEnd type="none" w="sm" len="sm"/>
                    </a:lnT>
                    <a:lnB w="9525" cap="flat" cmpd="sng">
                      <a:solidFill>
                        <a:schemeClr val="dk1">
                          <a:alpha val="0"/>
                        </a:schemeClr>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2"/>
                  </a:ext>
                </a:extLst>
              </a:tr>
            </a:tbl>
          </a:graphicData>
        </a:graphic>
      </p:graphicFrame>
      <p:sp>
        <p:nvSpPr>
          <p:cNvPr id="64" name="Google Shape;64;p13"/>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1</a:t>
            </a:fld>
            <a:endParaRPr>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4"/>
          <p:cNvPicPr preferRelativeResize="0"/>
          <p:nvPr/>
        </p:nvPicPr>
        <p:blipFill>
          <a:blip r:embed="rId3">
            <a:alphaModFix/>
          </a:blip>
          <a:stretch>
            <a:fillRect/>
          </a:stretch>
        </p:blipFill>
        <p:spPr>
          <a:xfrm>
            <a:off x="0" y="-19512"/>
            <a:ext cx="7560000" cy="10731025"/>
          </a:xfrm>
          <a:prstGeom prst="rect">
            <a:avLst/>
          </a:prstGeom>
          <a:noFill/>
          <a:ln>
            <a:noFill/>
          </a:ln>
        </p:spPr>
      </p:pic>
      <p:pic>
        <p:nvPicPr>
          <p:cNvPr id="70" name="Google Shape;70;p14"/>
          <p:cNvPicPr preferRelativeResize="0"/>
          <p:nvPr/>
        </p:nvPicPr>
        <p:blipFill>
          <a:blip r:embed="rId4">
            <a:alphaModFix/>
          </a:blip>
          <a:stretch>
            <a:fillRect/>
          </a:stretch>
        </p:blipFill>
        <p:spPr>
          <a:xfrm>
            <a:off x="5619750" y="94798"/>
            <a:ext cx="1892626" cy="685700"/>
          </a:xfrm>
          <a:prstGeom prst="rect">
            <a:avLst/>
          </a:prstGeom>
          <a:noFill/>
          <a:ln>
            <a:noFill/>
          </a:ln>
        </p:spPr>
      </p:pic>
      <p:sp>
        <p:nvSpPr>
          <p:cNvPr id="71" name="Google Shape;71;p14"/>
          <p:cNvSpPr txBox="1"/>
          <p:nvPr/>
        </p:nvSpPr>
        <p:spPr>
          <a:xfrm>
            <a:off x="-12" y="1210850"/>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CLASSES</a:t>
            </a:r>
            <a:endParaRPr sz="1600">
              <a:solidFill>
                <a:schemeClr val="lt1"/>
              </a:solidFill>
            </a:endParaRPr>
          </a:p>
        </p:txBody>
      </p:sp>
      <p:graphicFrame>
        <p:nvGraphicFramePr>
          <p:cNvPr id="72" name="Google Shape;72;p14"/>
          <p:cNvGraphicFramePr/>
          <p:nvPr/>
        </p:nvGraphicFramePr>
        <p:xfrm>
          <a:off x="184963" y="1874226"/>
          <a:ext cx="3000000" cy="3000000"/>
        </p:xfrm>
        <a:graphic>
          <a:graphicData uri="http://schemas.openxmlformats.org/drawingml/2006/table">
            <a:tbl>
              <a:tblPr>
                <a:noFill/>
                <a:tableStyleId>{EB6D2133-390A-4361-8043-089EA23C354E}</a:tableStyleId>
              </a:tblPr>
              <a:tblGrid>
                <a:gridCol w="1894175">
                  <a:extLst>
                    <a:ext uri="{9D8B030D-6E8A-4147-A177-3AD203B41FA5}">
                      <a16:colId xmlns:a16="http://schemas.microsoft.com/office/drawing/2014/main" val="20000"/>
                    </a:ext>
                  </a:extLst>
                </a:gridCol>
                <a:gridCol w="1267825">
                  <a:extLst>
                    <a:ext uri="{9D8B030D-6E8A-4147-A177-3AD203B41FA5}">
                      <a16:colId xmlns:a16="http://schemas.microsoft.com/office/drawing/2014/main" val="20001"/>
                    </a:ext>
                  </a:extLst>
                </a:gridCol>
                <a:gridCol w="4028075">
                  <a:extLst>
                    <a:ext uri="{9D8B030D-6E8A-4147-A177-3AD203B41FA5}">
                      <a16:colId xmlns:a16="http://schemas.microsoft.com/office/drawing/2014/main" val="20002"/>
                    </a:ext>
                  </a:extLst>
                </a:gridCol>
              </a:tblGrid>
              <a:tr h="572350">
                <a:tc>
                  <a:txBody>
                    <a:bodyPr/>
                    <a:lstStyle/>
                    <a:p>
                      <a:pPr marL="0" lvl="0" indent="0" algn="ctr" rtl="0">
                        <a:spcBef>
                          <a:spcPts val="0"/>
                        </a:spcBef>
                        <a:spcAft>
                          <a:spcPts val="0"/>
                        </a:spcAft>
                        <a:buNone/>
                      </a:pPr>
                      <a:r>
                        <a:rPr lang="en" sz="1300" b="1">
                          <a:solidFill>
                            <a:schemeClr val="dk1"/>
                          </a:solidFill>
                        </a:rPr>
                        <a:t>CLASS</a:t>
                      </a:r>
                      <a:endParaRPr sz="1300" b="1">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 sz="1300" b="1">
                          <a:solidFill>
                            <a:schemeClr val="dk1"/>
                          </a:solidFill>
                        </a:rPr>
                        <a:t>COST</a:t>
                      </a:r>
                      <a:endParaRPr sz="1300" b="1">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 sz="1300" b="1">
                          <a:solidFill>
                            <a:schemeClr val="dk1"/>
                          </a:solidFill>
                        </a:rPr>
                        <a:t>DESCRIPTION</a:t>
                      </a:r>
                      <a:endParaRPr sz="1300" b="1">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983575">
                <a:tc>
                  <a:txBody>
                    <a:bodyPr/>
                    <a:lstStyle/>
                    <a:p>
                      <a:pPr marL="0" lvl="0" indent="0" algn="l" rtl="0">
                        <a:spcBef>
                          <a:spcPts val="0"/>
                        </a:spcBef>
                        <a:spcAft>
                          <a:spcPts val="0"/>
                        </a:spcAft>
                        <a:buNone/>
                      </a:pPr>
                      <a:r>
                        <a:rPr lang="en" sz="1300" b="1"/>
                        <a:t>Class 1: PC110</a:t>
                      </a:r>
                      <a:endParaRPr sz="13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t>Team: £100</a:t>
                      </a:r>
                      <a:endParaRPr sz="1300"/>
                    </a:p>
                    <a:p>
                      <a:pPr marL="0" lvl="0" indent="0" algn="l" rtl="0">
                        <a:spcBef>
                          <a:spcPts val="0"/>
                        </a:spcBef>
                        <a:spcAft>
                          <a:spcPts val="0"/>
                        </a:spcAft>
                        <a:buNone/>
                      </a:pPr>
                      <a:r>
                        <a:rPr lang="en" sz="1300"/>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First round 1.10m, second round 1.15m. Double clear teams and individuals progress to the jump off. JCB National Championship Qualifier.</a:t>
                      </a:r>
                      <a:endParaRPr sz="13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983575">
                <a:tc>
                  <a:txBody>
                    <a:bodyPr/>
                    <a:lstStyle/>
                    <a:p>
                      <a:pPr marL="0" lvl="0" indent="0" algn="l" rtl="0">
                        <a:spcBef>
                          <a:spcPts val="0"/>
                        </a:spcBef>
                        <a:spcAft>
                          <a:spcPts val="0"/>
                        </a:spcAft>
                        <a:buNone/>
                      </a:pPr>
                      <a:r>
                        <a:rPr lang="en" sz="1300" b="1"/>
                        <a:t>Class 2: PC100</a:t>
                      </a:r>
                      <a:endParaRPr sz="13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Team: £100</a:t>
                      </a:r>
                      <a:endParaRPr sz="1300">
                        <a:solidFill>
                          <a:schemeClr val="dk1"/>
                        </a:solidFill>
                      </a:endParaRPr>
                    </a:p>
                    <a:p>
                      <a:pPr marL="0" lvl="0" indent="0" algn="l" rtl="0">
                        <a:spcBef>
                          <a:spcPts val="0"/>
                        </a:spcBef>
                        <a:spcAft>
                          <a:spcPts val="0"/>
                        </a:spcAft>
                        <a:buClr>
                          <a:schemeClr val="dk1"/>
                        </a:buClr>
                        <a:buSzPts val="1100"/>
                        <a:buFont typeface="Arial"/>
                        <a:buNone/>
                      </a:pPr>
                      <a:r>
                        <a:rPr lang="en" sz="1300">
                          <a:solidFill>
                            <a:schemeClr val="dk1"/>
                          </a:solidFill>
                        </a:rPr>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First round 1.00m, second round 1.05m. Double clear teams and individuals progress to the jump off. JCB National Championship Qualifier.</a:t>
                      </a:r>
                      <a:endParaRPr sz="13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983575">
                <a:tc>
                  <a:txBody>
                    <a:bodyPr/>
                    <a:lstStyle/>
                    <a:p>
                      <a:pPr marL="0" lvl="0" indent="0" algn="l" rtl="0">
                        <a:spcBef>
                          <a:spcPts val="0"/>
                        </a:spcBef>
                        <a:spcAft>
                          <a:spcPts val="0"/>
                        </a:spcAft>
                        <a:buNone/>
                      </a:pPr>
                      <a:r>
                        <a:rPr lang="en" sz="1300" b="1"/>
                        <a:t>Class 3A: PC90</a:t>
                      </a:r>
                      <a:endParaRPr sz="1300" b="1">
                        <a:solidFill>
                          <a:srgbClr val="FF0000"/>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Team: £100</a:t>
                      </a:r>
                      <a:endParaRPr sz="1300">
                        <a:solidFill>
                          <a:schemeClr val="dk1"/>
                        </a:solidFill>
                      </a:endParaRPr>
                    </a:p>
                    <a:p>
                      <a:pPr marL="0" lvl="0" indent="0" algn="l" rtl="0">
                        <a:spcBef>
                          <a:spcPts val="0"/>
                        </a:spcBef>
                        <a:spcAft>
                          <a:spcPts val="0"/>
                        </a:spcAft>
                        <a:buClr>
                          <a:schemeClr val="dk1"/>
                        </a:buClr>
                        <a:buSzPts val="1100"/>
                        <a:buFont typeface="Arial"/>
                        <a:buNone/>
                      </a:pPr>
                      <a:r>
                        <a:rPr lang="en" sz="1300">
                          <a:solidFill>
                            <a:schemeClr val="dk1"/>
                          </a:solidFill>
                        </a:rPr>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First round 90cm, second round 95cm. Double clear teams and individuals progress to the jump off. JCB National Championship Qualifier.</a:t>
                      </a:r>
                      <a:endParaRPr sz="13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983575">
                <a:tc>
                  <a:txBody>
                    <a:bodyPr/>
                    <a:lstStyle/>
                    <a:p>
                      <a:pPr marL="0" lvl="0" indent="0" algn="l" rtl="0">
                        <a:spcBef>
                          <a:spcPts val="0"/>
                        </a:spcBef>
                        <a:spcAft>
                          <a:spcPts val="0"/>
                        </a:spcAft>
                        <a:buNone/>
                      </a:pPr>
                      <a:r>
                        <a:rPr lang="en" sz="1300" b="1"/>
                        <a:t>Class 4: PC80</a:t>
                      </a:r>
                      <a:endParaRPr sz="13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Team: £100</a:t>
                      </a:r>
                      <a:endParaRPr sz="1300">
                        <a:solidFill>
                          <a:schemeClr val="dk1"/>
                        </a:solidFill>
                      </a:endParaRPr>
                    </a:p>
                    <a:p>
                      <a:pPr marL="0" lvl="0" indent="0" algn="l" rtl="0">
                        <a:spcBef>
                          <a:spcPts val="0"/>
                        </a:spcBef>
                        <a:spcAft>
                          <a:spcPts val="0"/>
                        </a:spcAft>
                        <a:buClr>
                          <a:schemeClr val="dk1"/>
                        </a:buClr>
                        <a:buSzPts val="1100"/>
                        <a:buFont typeface="Arial"/>
                        <a:buNone/>
                      </a:pPr>
                      <a:r>
                        <a:rPr lang="en" sz="1300">
                          <a:solidFill>
                            <a:schemeClr val="dk1"/>
                          </a:solidFill>
                        </a:rPr>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First round 80cm, second round 80cm with two single fences at 85cm. Double clear teams and individuals progress to the jump off. May be single phase depending on entry numbers. Regional Grassroots Championship Qualifier.</a:t>
                      </a:r>
                      <a:endParaRPr sz="13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983575">
                <a:tc>
                  <a:txBody>
                    <a:bodyPr/>
                    <a:lstStyle/>
                    <a:p>
                      <a:pPr marL="0" lvl="0" indent="0" algn="l" rtl="0">
                        <a:spcBef>
                          <a:spcPts val="0"/>
                        </a:spcBef>
                        <a:spcAft>
                          <a:spcPts val="0"/>
                        </a:spcAft>
                        <a:buNone/>
                      </a:pPr>
                      <a:r>
                        <a:rPr lang="en" sz="1300" b="1"/>
                        <a:t>Class 5A: PC70</a:t>
                      </a:r>
                      <a:endParaRPr sz="1300" b="1"/>
                    </a:p>
                    <a:p>
                      <a:pPr marL="0" lvl="0" indent="0" algn="l" rtl="0">
                        <a:spcBef>
                          <a:spcPts val="0"/>
                        </a:spcBef>
                        <a:spcAft>
                          <a:spcPts val="0"/>
                        </a:spcAft>
                        <a:buNone/>
                      </a:pPr>
                      <a:endParaRPr sz="700" b="1"/>
                    </a:p>
                    <a:p>
                      <a:pPr marL="0" lvl="0" indent="0" algn="l" rtl="0">
                        <a:spcBef>
                          <a:spcPts val="0"/>
                        </a:spcBef>
                        <a:spcAft>
                          <a:spcPts val="0"/>
                        </a:spcAft>
                        <a:buNone/>
                      </a:pPr>
                      <a:r>
                        <a:rPr lang="en" sz="1300" b="1"/>
                        <a:t>Class 5B: PC70 Plus</a:t>
                      </a:r>
                      <a:endParaRPr sz="13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Team: £100</a:t>
                      </a:r>
                      <a:endParaRPr sz="1300">
                        <a:solidFill>
                          <a:schemeClr val="dk1"/>
                        </a:solidFill>
                      </a:endParaRPr>
                    </a:p>
                    <a:p>
                      <a:pPr marL="0" lvl="0" indent="0" algn="l" rtl="0">
                        <a:spcBef>
                          <a:spcPts val="0"/>
                        </a:spcBef>
                        <a:spcAft>
                          <a:spcPts val="0"/>
                        </a:spcAft>
                        <a:buClr>
                          <a:schemeClr val="dk1"/>
                        </a:buClr>
                        <a:buSzPts val="1100"/>
                        <a:buFont typeface="Arial"/>
                        <a:buNone/>
                      </a:pPr>
                      <a:r>
                        <a:rPr lang="en" sz="1300">
                          <a:solidFill>
                            <a:schemeClr val="dk1"/>
                          </a:solidFill>
                        </a:rPr>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solidFill>
                            <a:schemeClr val="dk1"/>
                          </a:solidFill>
                        </a:rPr>
                        <a:t>First round 70cm, second round 70cm with two single fences at 75cm. Single phase, second half of round two timed. PC70 Plus, individuals only. </a:t>
                      </a:r>
                      <a:r>
                        <a:rPr lang="en" sz="1300"/>
                        <a:t>Regional Grassroots Championship Qualifiers.</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983575">
                <a:tc>
                  <a:txBody>
                    <a:bodyPr/>
                    <a:lstStyle/>
                    <a:p>
                      <a:pPr marL="0" lvl="0" indent="0" algn="l" rtl="0">
                        <a:spcBef>
                          <a:spcPts val="0"/>
                        </a:spcBef>
                        <a:spcAft>
                          <a:spcPts val="0"/>
                        </a:spcAft>
                        <a:buNone/>
                      </a:pPr>
                      <a:r>
                        <a:rPr lang="en" sz="1300" b="1"/>
                        <a:t>Class 6: Friendly 55</a:t>
                      </a:r>
                      <a:endParaRPr sz="13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300">
                          <a:solidFill>
                            <a:schemeClr val="dk1"/>
                          </a:solidFill>
                        </a:rPr>
                        <a:t>Individual: £25</a:t>
                      </a:r>
                      <a:endParaRPr sz="13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 sz="1300"/>
                        <a:t>Two rounds, second round single phase. Teams and individuals. Teams to be made up from individual entries and emailed to </a:t>
                      </a:r>
                      <a:r>
                        <a:rPr lang="en" sz="1300" u="sng">
                          <a:solidFill>
                            <a:schemeClr val="hlink"/>
                          </a:solidFill>
                          <a:hlinkClick r:id="rId5"/>
                        </a:rPr>
                        <a:t>lancaster@pc.org</a:t>
                      </a:r>
                      <a:r>
                        <a:rPr lang="en" sz="1300"/>
                        <a:t> by Branch DC’s within 24 hours after closing date. Aimed at </a:t>
                      </a:r>
                      <a:r>
                        <a:rPr lang="en" sz="1300" b="1"/>
                        <a:t>novice combinations </a:t>
                      </a:r>
                      <a:r>
                        <a:rPr lang="en" sz="1300"/>
                        <a:t>not to have previously competed at PC80 or above at Area competitions. Prize for the highest placed rider 10 yrs and under.</a:t>
                      </a:r>
                      <a:endParaRPr sz="13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73" name="Google Shape;73;p14"/>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5"/>
          <p:cNvPicPr preferRelativeResize="0"/>
          <p:nvPr/>
        </p:nvPicPr>
        <p:blipFill>
          <a:blip r:embed="rId3">
            <a:alphaModFix/>
          </a:blip>
          <a:stretch>
            <a:fillRect/>
          </a:stretch>
        </p:blipFill>
        <p:spPr>
          <a:xfrm>
            <a:off x="0" y="-19512"/>
            <a:ext cx="7560000" cy="10731025"/>
          </a:xfrm>
          <a:prstGeom prst="rect">
            <a:avLst/>
          </a:prstGeom>
          <a:noFill/>
          <a:ln>
            <a:noFill/>
          </a:ln>
        </p:spPr>
      </p:pic>
      <p:pic>
        <p:nvPicPr>
          <p:cNvPr id="79" name="Google Shape;79;p15"/>
          <p:cNvPicPr preferRelativeResize="0"/>
          <p:nvPr/>
        </p:nvPicPr>
        <p:blipFill>
          <a:blip r:embed="rId4">
            <a:alphaModFix/>
          </a:blip>
          <a:stretch>
            <a:fillRect/>
          </a:stretch>
        </p:blipFill>
        <p:spPr>
          <a:xfrm>
            <a:off x="5619750" y="94798"/>
            <a:ext cx="1892626" cy="685700"/>
          </a:xfrm>
          <a:prstGeom prst="rect">
            <a:avLst/>
          </a:prstGeom>
          <a:noFill/>
          <a:ln>
            <a:noFill/>
          </a:ln>
        </p:spPr>
      </p:pic>
      <p:sp>
        <p:nvSpPr>
          <p:cNvPr id="80" name="Google Shape;80;p15"/>
          <p:cNvSpPr txBox="1"/>
          <p:nvPr/>
        </p:nvSpPr>
        <p:spPr>
          <a:xfrm>
            <a:off x="0" y="2518906"/>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ENTRIES</a:t>
            </a:r>
            <a:endParaRPr sz="1600">
              <a:solidFill>
                <a:schemeClr val="lt1"/>
              </a:solidFill>
            </a:endParaRPr>
          </a:p>
        </p:txBody>
      </p:sp>
      <p:sp>
        <p:nvSpPr>
          <p:cNvPr id="81" name="Google Shape;81;p15"/>
          <p:cNvSpPr txBox="1"/>
          <p:nvPr/>
        </p:nvSpPr>
        <p:spPr>
          <a:xfrm>
            <a:off x="184950" y="2862073"/>
            <a:ext cx="7190100" cy="4356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To complete your entry, you will need your membership number &amp; the name of your Branch/Centre. To enter a team you will need the team name, given by your Branch/Centre.</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a:t>Combinations may enter two adjacent height classes. (110 &amp; 100, 100 &amp; 90, 80 &amp; 70). Combinations may not enter both classes 80 &amp; 90. Combinations may enter both classes 55 &amp; 70.</a:t>
            </a:r>
            <a:endParaRPr sz="1300"/>
          </a:p>
          <a:p>
            <a:pPr marL="0" lvl="0" indent="0" algn="l" rtl="0">
              <a:spcBef>
                <a:spcPts val="0"/>
              </a:spcBef>
              <a:spcAft>
                <a:spcPts val="0"/>
              </a:spcAft>
              <a:buNone/>
            </a:pPr>
            <a:endParaRPr sz="1000"/>
          </a:p>
          <a:p>
            <a:pPr marL="0" lvl="0" indent="0" algn="l" rtl="0">
              <a:spcBef>
                <a:spcPts val="0"/>
              </a:spcBef>
              <a:spcAft>
                <a:spcPts val="0"/>
              </a:spcAft>
              <a:buNone/>
            </a:pPr>
            <a:r>
              <a:rPr lang="en" sz="1300" b="1"/>
              <a:t>Should any rider require reasonable adjustments to be made to support their access to the event, please make these known at the time of the entry in the comments section. This will enable the entries secretary to consider these requests in advance of the competition.</a:t>
            </a:r>
            <a:endParaRPr sz="1300" b="1"/>
          </a:p>
          <a:p>
            <a:pPr marL="0" lvl="0" indent="0" algn="l" rtl="0">
              <a:spcBef>
                <a:spcPts val="0"/>
              </a:spcBef>
              <a:spcAft>
                <a:spcPts val="0"/>
              </a:spcAft>
              <a:buNone/>
            </a:pPr>
            <a:endParaRPr sz="1000" b="1"/>
          </a:p>
          <a:p>
            <a:pPr marL="0" lvl="0" indent="0" algn="l" rtl="0">
              <a:spcBef>
                <a:spcPts val="0"/>
              </a:spcBef>
              <a:spcAft>
                <a:spcPts val="0"/>
              </a:spcAft>
              <a:buNone/>
            </a:pPr>
            <a:r>
              <a:rPr lang="en" sz="1300"/>
              <a:t>If you need to cancel an entry or change a class before the closing date please email info@horse-events.co.uk.</a:t>
            </a:r>
            <a:endParaRPr sz="1300"/>
          </a:p>
          <a:p>
            <a:pPr marL="0" lvl="0" indent="0" algn="l" rtl="0">
              <a:spcBef>
                <a:spcPts val="0"/>
              </a:spcBef>
              <a:spcAft>
                <a:spcPts val="0"/>
              </a:spcAft>
              <a:buNone/>
            </a:pPr>
            <a:endParaRPr sz="1000"/>
          </a:p>
          <a:p>
            <a:pPr marL="0" lvl="0" indent="0" algn="l" rtl="0">
              <a:spcBef>
                <a:spcPts val="0"/>
              </a:spcBef>
              <a:spcAft>
                <a:spcPts val="0"/>
              </a:spcAft>
              <a:buNone/>
            </a:pPr>
            <a:r>
              <a:rPr lang="en" sz="1300"/>
              <a:t>If you have any difficulties entering online please do not hesitate to contact Horse-Events.</a:t>
            </a:r>
            <a:endParaRPr sz="1300"/>
          </a:p>
          <a:p>
            <a:pPr marL="0" lvl="0" indent="0" algn="l" rtl="0">
              <a:spcBef>
                <a:spcPts val="0"/>
              </a:spcBef>
              <a:spcAft>
                <a:spcPts val="0"/>
              </a:spcAft>
              <a:buNone/>
            </a:pPr>
            <a:endParaRPr sz="1000"/>
          </a:p>
          <a:p>
            <a:pPr marL="0" lvl="0" indent="0" algn="l" rtl="0">
              <a:spcBef>
                <a:spcPts val="0"/>
              </a:spcBef>
              <a:spcAft>
                <a:spcPts val="0"/>
              </a:spcAft>
              <a:buNone/>
            </a:pPr>
            <a:r>
              <a:rPr lang="en" sz="1300"/>
              <a:t>Email: info@hose-events.co.uk or Tel: 07962251696 (not after 7pm).</a:t>
            </a:r>
            <a:endParaRPr sz="1300"/>
          </a:p>
          <a:p>
            <a:pPr marL="0" lvl="0" indent="0" algn="l" rtl="0">
              <a:spcBef>
                <a:spcPts val="0"/>
              </a:spcBef>
              <a:spcAft>
                <a:spcPts val="0"/>
              </a:spcAft>
              <a:buNone/>
            </a:pPr>
            <a:endParaRPr sz="1000"/>
          </a:p>
          <a:p>
            <a:pPr marL="0" lvl="0" indent="0" algn="l" rtl="0">
              <a:spcBef>
                <a:spcPts val="0"/>
              </a:spcBef>
              <a:spcAft>
                <a:spcPts val="0"/>
              </a:spcAft>
              <a:buNone/>
            </a:pPr>
            <a:r>
              <a:rPr lang="en" sz="1300"/>
              <a:t>All entries are subject to a non-refundable booking fee as stated online.</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a:t>First Aid cover charge of £3.00 per rider will be taken upton entry.</a:t>
            </a:r>
            <a:endParaRPr sz="1300"/>
          </a:p>
        </p:txBody>
      </p:sp>
      <p:sp>
        <p:nvSpPr>
          <p:cNvPr id="82" name="Google Shape;82;p15"/>
          <p:cNvSpPr txBox="1"/>
          <p:nvPr/>
        </p:nvSpPr>
        <p:spPr>
          <a:xfrm>
            <a:off x="0" y="7269340"/>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TEAM &amp; INDIVIDUAL ENTRIES</a:t>
            </a:r>
            <a:endParaRPr sz="1600">
              <a:solidFill>
                <a:schemeClr val="lt1"/>
              </a:solidFill>
            </a:endParaRPr>
          </a:p>
        </p:txBody>
      </p:sp>
      <p:sp>
        <p:nvSpPr>
          <p:cNvPr id="83" name="Google Shape;83;p15"/>
          <p:cNvSpPr txBox="1"/>
          <p:nvPr/>
        </p:nvSpPr>
        <p:spPr>
          <a:xfrm>
            <a:off x="184950" y="7612506"/>
            <a:ext cx="7190100" cy="1985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The Area competition comprises:</a:t>
            </a:r>
            <a:endParaRPr sz="1300"/>
          </a:p>
          <a:p>
            <a:pPr marL="0" lvl="0" indent="0" algn="l" rtl="0">
              <a:spcBef>
                <a:spcPts val="0"/>
              </a:spcBef>
              <a:spcAft>
                <a:spcPts val="0"/>
              </a:spcAft>
              <a:buNone/>
            </a:pPr>
            <a:r>
              <a:rPr lang="en" sz="1300"/>
              <a:t>i. The Team Competition</a:t>
            </a:r>
            <a:endParaRPr sz="1300"/>
          </a:p>
          <a:p>
            <a:pPr marL="0" lvl="0" indent="0" algn="l" rtl="0">
              <a:spcBef>
                <a:spcPts val="0"/>
              </a:spcBef>
              <a:spcAft>
                <a:spcPts val="0"/>
              </a:spcAft>
              <a:buNone/>
            </a:pPr>
            <a:r>
              <a:rPr lang="en" sz="1300"/>
              <a:t>ii. The Individual Competition which is open to all competitors in the Team Competition, whose scores are automatically counted for this competition, and to additional individual competitors.</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a:t>Branch teams for each class should be made up of 3 or 4 members.</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a:solidFill>
                  <a:schemeClr val="dk1"/>
                </a:solidFill>
              </a:rPr>
              <a:t>Mixed teams, comprising members from 2 branches, are permitted for the Area competition as per Show Jumping Rules 2024</a:t>
            </a:r>
            <a:endParaRPr sz="1300">
              <a:solidFill>
                <a:schemeClr val="dk1"/>
              </a:solidFill>
            </a:endParaRPr>
          </a:p>
        </p:txBody>
      </p:sp>
      <p:sp>
        <p:nvSpPr>
          <p:cNvPr id="84" name="Google Shape;84;p15"/>
          <p:cNvSpPr txBox="1"/>
          <p:nvPr/>
        </p:nvSpPr>
        <p:spPr>
          <a:xfrm>
            <a:off x="0" y="1739573"/>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CATERING</a:t>
            </a:r>
            <a:endParaRPr sz="1600">
              <a:solidFill>
                <a:schemeClr val="lt1"/>
              </a:solidFill>
            </a:endParaRPr>
          </a:p>
        </p:txBody>
      </p:sp>
      <p:sp>
        <p:nvSpPr>
          <p:cNvPr id="85" name="Google Shape;85;p15"/>
          <p:cNvSpPr txBox="1"/>
          <p:nvPr/>
        </p:nvSpPr>
        <p:spPr>
          <a:xfrm>
            <a:off x="184950" y="2082740"/>
            <a:ext cx="71901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There will be catering available on site. </a:t>
            </a:r>
            <a:r>
              <a:rPr lang="en" sz="1300">
                <a:solidFill>
                  <a:schemeClr val="dk1"/>
                </a:solidFill>
              </a:rPr>
              <a:t>Please bring cash.</a:t>
            </a:r>
            <a:endParaRPr sz="1300">
              <a:solidFill>
                <a:schemeClr val="dk1"/>
              </a:solidFill>
            </a:endParaRPr>
          </a:p>
        </p:txBody>
      </p:sp>
      <p:sp>
        <p:nvSpPr>
          <p:cNvPr id="86" name="Google Shape;86;p15"/>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3</a:t>
            </a:fld>
            <a:endParaRPr/>
          </a:p>
        </p:txBody>
      </p:sp>
      <p:sp>
        <p:nvSpPr>
          <p:cNvPr id="87" name="Google Shape;87;p15"/>
          <p:cNvSpPr txBox="1"/>
          <p:nvPr/>
        </p:nvSpPr>
        <p:spPr>
          <a:xfrm>
            <a:off x="-12" y="960240"/>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RESULTS</a:t>
            </a:r>
            <a:endParaRPr sz="1600">
              <a:solidFill>
                <a:schemeClr val="lt1"/>
              </a:solidFill>
            </a:endParaRPr>
          </a:p>
        </p:txBody>
      </p:sp>
      <p:sp>
        <p:nvSpPr>
          <p:cNvPr id="88" name="Google Shape;88;p15"/>
          <p:cNvSpPr txBox="1"/>
          <p:nvPr/>
        </p:nvSpPr>
        <p:spPr>
          <a:xfrm>
            <a:off x="184950" y="1303406"/>
            <a:ext cx="71901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Results will be published live on Pony Club Results</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3" name="Google Shape;93;p16"/>
          <p:cNvPicPr preferRelativeResize="0"/>
          <p:nvPr/>
        </p:nvPicPr>
        <p:blipFill>
          <a:blip r:embed="rId3">
            <a:alphaModFix/>
          </a:blip>
          <a:stretch>
            <a:fillRect/>
          </a:stretch>
        </p:blipFill>
        <p:spPr>
          <a:xfrm>
            <a:off x="0" y="-19512"/>
            <a:ext cx="7560000" cy="10731025"/>
          </a:xfrm>
          <a:prstGeom prst="rect">
            <a:avLst/>
          </a:prstGeom>
          <a:noFill/>
          <a:ln>
            <a:noFill/>
          </a:ln>
        </p:spPr>
      </p:pic>
      <p:pic>
        <p:nvPicPr>
          <p:cNvPr id="94" name="Google Shape;94;p16"/>
          <p:cNvPicPr preferRelativeResize="0"/>
          <p:nvPr/>
        </p:nvPicPr>
        <p:blipFill>
          <a:blip r:embed="rId4">
            <a:alphaModFix/>
          </a:blip>
          <a:stretch>
            <a:fillRect/>
          </a:stretch>
        </p:blipFill>
        <p:spPr>
          <a:xfrm>
            <a:off x="5619750" y="94798"/>
            <a:ext cx="1892626" cy="685700"/>
          </a:xfrm>
          <a:prstGeom prst="rect">
            <a:avLst/>
          </a:prstGeom>
          <a:noFill/>
          <a:ln>
            <a:noFill/>
          </a:ln>
        </p:spPr>
      </p:pic>
      <p:sp>
        <p:nvSpPr>
          <p:cNvPr id="95" name="Google Shape;95;p16"/>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n"/>
              <a:t>4</a:t>
            </a:fld>
            <a:endParaRPr/>
          </a:p>
        </p:txBody>
      </p:sp>
      <p:sp>
        <p:nvSpPr>
          <p:cNvPr id="96" name="Google Shape;96;p16"/>
          <p:cNvSpPr txBox="1"/>
          <p:nvPr/>
        </p:nvSpPr>
        <p:spPr>
          <a:xfrm>
            <a:off x="0" y="2453598"/>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WITHDRAWALS &amp; REFUNDS</a:t>
            </a:r>
            <a:endParaRPr sz="1600">
              <a:solidFill>
                <a:schemeClr val="lt1"/>
              </a:solidFill>
            </a:endParaRPr>
          </a:p>
        </p:txBody>
      </p:sp>
      <p:sp>
        <p:nvSpPr>
          <p:cNvPr id="97" name="Google Shape;97;p16"/>
          <p:cNvSpPr txBox="1"/>
          <p:nvPr/>
        </p:nvSpPr>
        <p:spPr>
          <a:xfrm>
            <a:off x="184950" y="4953850"/>
            <a:ext cx="7190100" cy="4186800"/>
          </a:xfrm>
          <a:prstGeom prst="rect">
            <a:avLst/>
          </a:prstGeom>
          <a:noFill/>
          <a:ln>
            <a:noFill/>
          </a:ln>
        </p:spPr>
        <p:txBody>
          <a:bodyPr spcFirstLastPara="1" wrap="square" lIns="91425" tIns="91425" rIns="91425" bIns="91425" anchor="t" anchorCtr="0">
            <a:spAutoFit/>
          </a:bodyPr>
          <a:lstStyle/>
          <a:p>
            <a:pPr marL="457200" lvl="0" indent="-311150" algn="l" rtl="0">
              <a:spcBef>
                <a:spcPts val="0"/>
              </a:spcBef>
              <a:spcAft>
                <a:spcPts val="0"/>
              </a:spcAft>
              <a:buSzPts val="1300"/>
              <a:buChar char="●"/>
            </a:pPr>
            <a:r>
              <a:rPr lang="en" sz="1300"/>
              <a:t>To be run in accordance with Pony Club Show Jumping Rules 2024</a:t>
            </a:r>
            <a:endParaRPr sz="1300"/>
          </a:p>
          <a:p>
            <a:pPr marL="457200" lvl="0" indent="-311150" algn="l" rtl="0">
              <a:spcBef>
                <a:spcPts val="0"/>
              </a:spcBef>
              <a:spcAft>
                <a:spcPts val="0"/>
              </a:spcAft>
              <a:buSzPts val="1300"/>
              <a:buChar char="●"/>
            </a:pPr>
            <a:r>
              <a:rPr lang="en" sz="1300"/>
              <a:t>Please remember it is the member’s responsibility to ensure that they comply with the Pony Club rules.</a:t>
            </a:r>
            <a:endParaRPr sz="1300"/>
          </a:p>
          <a:p>
            <a:pPr marL="457200" lvl="0" indent="-311150" algn="l" rtl="0">
              <a:spcBef>
                <a:spcPts val="0"/>
              </a:spcBef>
              <a:spcAft>
                <a:spcPts val="0"/>
              </a:spcAft>
              <a:buSzPts val="1300"/>
              <a:buChar char="●"/>
            </a:pPr>
            <a:r>
              <a:rPr lang="en" sz="1300"/>
              <a:t>DCs - Please ensure your members comply with 2024 eligibility re hat tagging and body protector and that a responsible adult is present.</a:t>
            </a:r>
            <a:endParaRPr sz="1300"/>
          </a:p>
          <a:p>
            <a:pPr marL="457200" lvl="0" indent="-311150" algn="l" rtl="0">
              <a:spcBef>
                <a:spcPts val="0"/>
              </a:spcBef>
              <a:spcAft>
                <a:spcPts val="0"/>
              </a:spcAft>
              <a:buSzPts val="1300"/>
              <a:buChar char="●"/>
            </a:pPr>
            <a:r>
              <a:rPr lang="en" sz="1300"/>
              <a:t>Female riders may wear 2 tone jodhpurs – white &amp; navy insert or white &amp; black insert.  </a:t>
            </a:r>
            <a:endParaRPr sz="1300"/>
          </a:p>
          <a:p>
            <a:pPr marL="457200" lvl="0" indent="-311150" algn="l" rtl="0">
              <a:spcBef>
                <a:spcPts val="0"/>
              </a:spcBef>
              <a:spcAft>
                <a:spcPts val="0"/>
              </a:spcAft>
              <a:buSzPts val="1300"/>
              <a:buChar char="●"/>
            </a:pPr>
            <a:r>
              <a:rPr lang="en" sz="1300"/>
              <a:t>Competitor numbers will be available from the Show Secretary on the day of the event.</a:t>
            </a:r>
            <a:endParaRPr sz="1300"/>
          </a:p>
          <a:p>
            <a:pPr marL="457200" lvl="0" indent="-311150" algn="l" rtl="0">
              <a:spcBef>
                <a:spcPts val="0"/>
              </a:spcBef>
              <a:spcAft>
                <a:spcPts val="0"/>
              </a:spcAft>
              <a:buSzPts val="1300"/>
              <a:buChar char="●"/>
            </a:pPr>
            <a:r>
              <a:rPr lang="en" sz="1300"/>
              <a:t>Late entries may be accepted at the organiser’s discretion if numbers allow. Late Entry Surcharge £5.00.</a:t>
            </a:r>
            <a:endParaRPr sz="1300"/>
          </a:p>
          <a:p>
            <a:pPr marL="457200" lvl="0" indent="-311150" algn="l" rtl="0">
              <a:spcBef>
                <a:spcPts val="0"/>
              </a:spcBef>
              <a:spcAft>
                <a:spcPts val="0"/>
              </a:spcAft>
              <a:buClr>
                <a:schemeClr val="dk1"/>
              </a:buClr>
              <a:buSzPts val="1300"/>
              <a:buChar char="●"/>
            </a:pPr>
            <a:r>
              <a:rPr lang="en" sz="1300">
                <a:solidFill>
                  <a:schemeClr val="dk1"/>
                </a:solidFill>
              </a:rPr>
              <a:t>Queries may only be raised to the Event Secretary by the DC or their appointee. Protests/objections will be managed as per Rule 41.</a:t>
            </a:r>
            <a:endParaRPr sz="1300">
              <a:solidFill>
                <a:schemeClr val="dk1"/>
              </a:solidFill>
            </a:endParaRPr>
          </a:p>
          <a:p>
            <a:pPr marL="457200" lvl="0" indent="-311150" algn="l" rtl="0">
              <a:spcBef>
                <a:spcPts val="0"/>
              </a:spcBef>
              <a:spcAft>
                <a:spcPts val="0"/>
              </a:spcAft>
              <a:buSzPts val="1300"/>
              <a:buChar char="●"/>
            </a:pPr>
            <a:r>
              <a:rPr lang="en" sz="1300"/>
              <a:t>Photographic Rights – competitors and their parents/guardians have given permission for any photographic and/or film or TV footage taken of persons or horses/ponies taking part in Pony Club events to be used and published in any media whatsoever for editorial purposes, press information or advertising by or on behalf of the Pony Club and/or Official Sponsors of the Pony Club.</a:t>
            </a:r>
            <a:endParaRPr sz="1300"/>
          </a:p>
          <a:p>
            <a:pPr marL="457200" lvl="0" indent="-311150" algn="l" rtl="0">
              <a:spcBef>
                <a:spcPts val="0"/>
              </a:spcBef>
              <a:spcAft>
                <a:spcPts val="0"/>
              </a:spcAft>
              <a:buSzPts val="1300"/>
              <a:buChar char="●"/>
            </a:pPr>
            <a:r>
              <a:rPr lang="en" sz="1300"/>
              <a:t>A valid passport and vaccination record must accompany the horse/pony to this event and must be available for inspection by event officials when confirming your arrival at the Show Secretary. Vaccinations must be in accordance with the Pony Club Show Jumping Rule Book 2024.</a:t>
            </a:r>
            <a:endParaRPr sz="1300"/>
          </a:p>
        </p:txBody>
      </p:sp>
      <p:sp>
        <p:nvSpPr>
          <p:cNvPr id="98" name="Google Shape;98;p16"/>
          <p:cNvSpPr txBox="1"/>
          <p:nvPr/>
        </p:nvSpPr>
        <p:spPr>
          <a:xfrm>
            <a:off x="0" y="4269433"/>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ENTRY CONDITIONS</a:t>
            </a:r>
            <a:endParaRPr sz="1600">
              <a:solidFill>
                <a:schemeClr val="lt1"/>
              </a:solidFill>
            </a:endParaRPr>
          </a:p>
        </p:txBody>
      </p:sp>
      <p:sp>
        <p:nvSpPr>
          <p:cNvPr id="99" name="Google Shape;99;p16"/>
          <p:cNvSpPr txBox="1"/>
          <p:nvPr/>
        </p:nvSpPr>
        <p:spPr>
          <a:xfrm>
            <a:off x="184950" y="3138015"/>
            <a:ext cx="7190100" cy="785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Full refunds will be given up until the closing date for entries.</a:t>
            </a:r>
            <a:endParaRPr sz="1300"/>
          </a:p>
          <a:p>
            <a:pPr marL="0" lvl="0" indent="0" algn="l" rtl="0">
              <a:spcBef>
                <a:spcPts val="0"/>
              </a:spcBef>
              <a:spcAft>
                <a:spcPts val="0"/>
              </a:spcAft>
              <a:buNone/>
            </a:pPr>
            <a:endParaRPr sz="1300"/>
          </a:p>
          <a:p>
            <a:pPr marL="0" lvl="0" indent="0" algn="l" rtl="0">
              <a:spcBef>
                <a:spcPts val="0"/>
              </a:spcBef>
              <a:spcAft>
                <a:spcPts val="0"/>
              </a:spcAft>
              <a:buNone/>
            </a:pPr>
            <a:r>
              <a:rPr lang="en" sz="1300"/>
              <a:t>In the event of abandonment 50% of the entry fee will be refunded.</a:t>
            </a:r>
            <a:endParaRPr sz="1300"/>
          </a:p>
        </p:txBody>
      </p:sp>
      <p:sp>
        <p:nvSpPr>
          <p:cNvPr id="100" name="Google Shape;100;p16"/>
          <p:cNvSpPr txBox="1"/>
          <p:nvPr/>
        </p:nvSpPr>
        <p:spPr>
          <a:xfrm>
            <a:off x="0" y="976463"/>
            <a:ext cx="7560000" cy="291900"/>
          </a:xfrm>
          <a:prstGeom prst="rect">
            <a:avLst/>
          </a:prstGeom>
          <a:solidFill>
            <a:srgbClr val="00216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600">
                <a:solidFill>
                  <a:schemeClr val="lt1"/>
                </a:solidFill>
              </a:rPr>
              <a:t>SUBSTITUTIONS</a:t>
            </a:r>
            <a:endParaRPr sz="1600">
              <a:solidFill>
                <a:schemeClr val="lt1"/>
              </a:solidFill>
            </a:endParaRPr>
          </a:p>
        </p:txBody>
      </p:sp>
      <p:sp>
        <p:nvSpPr>
          <p:cNvPr id="101" name="Google Shape;101;p16"/>
          <p:cNvSpPr txBox="1"/>
          <p:nvPr/>
        </p:nvSpPr>
        <p:spPr>
          <a:xfrm>
            <a:off x="184950" y="1660880"/>
            <a:ext cx="71901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t>Please email your changes after the closing date to </a:t>
            </a:r>
            <a:r>
              <a:rPr lang="en" sz="1300" u="sng">
                <a:solidFill>
                  <a:schemeClr val="hlink"/>
                </a:solidFill>
                <a:hlinkClick r:id="rId5"/>
              </a:rPr>
              <a:t>lancaster@pcuk.org</a:t>
            </a:r>
            <a:r>
              <a:rPr lang="en" sz="1300"/>
              <a:t> </a:t>
            </a:r>
            <a:endParaRPr sz="13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1152</Words>
  <Application>Microsoft Office PowerPoint</Application>
  <PresentationFormat>Custom</PresentationFormat>
  <Paragraphs>108</Paragraphs>
  <Slides>4</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Charles</dc:creator>
  <cp:lastModifiedBy>EL Smith</cp:lastModifiedBy>
  <cp:revision>1</cp:revision>
  <dcterms:modified xsi:type="dcterms:W3CDTF">2024-05-31T09:34:27Z</dcterms:modified>
</cp:coreProperties>
</file>